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8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46" d="100"/>
          <a:sy n="46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66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92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6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66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238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5618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5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607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77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34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75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08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823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270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890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59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90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33322-AB91-4A00-AE1F-7C29E11E68CA}" type="datetimeFigureOut">
              <a:rPr lang="pl-PL" smtClean="0"/>
              <a:t>2015-12-15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B6427-718B-4872-A260-6347FF722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855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olonez_(taniec)" TargetMode="External"/><Relationship Id="rId2" Type="http://schemas.openxmlformats.org/officeDocument/2006/relationships/hyperlink" Target="https://pl.wikipedia.org/wiki/Krakowiak_(taniec)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l.wikipedia.org/wiki/Kujawiak_(taniec)" TargetMode="External"/><Relationship Id="rId5" Type="http://schemas.openxmlformats.org/officeDocument/2006/relationships/hyperlink" Target="https://pl.wikipedia.org/wiki/Oberek" TargetMode="External"/><Relationship Id="rId4" Type="http://schemas.openxmlformats.org/officeDocument/2006/relationships/hyperlink" Target="https://pl.wikipedia.org/wiki/Mazur_(taniec)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Menuet" TargetMode="External"/><Relationship Id="rId13" Type="http://schemas.openxmlformats.org/officeDocument/2006/relationships/hyperlink" Target="https://pl.wikipedia.org/wiki/Karol_Kurpi%C5%84ski" TargetMode="External"/><Relationship Id="rId3" Type="http://schemas.openxmlformats.org/officeDocument/2006/relationships/hyperlink" Target="https://pl.wikipedia.org/wiki/Krakowiak_(taniec)" TargetMode="External"/><Relationship Id="rId7" Type="http://schemas.openxmlformats.org/officeDocument/2006/relationships/hyperlink" Target="https://pl.wikipedia.org/wiki/Johann_Sebastian_Bach" TargetMode="External"/><Relationship Id="rId12" Type="http://schemas.openxmlformats.org/officeDocument/2006/relationships/hyperlink" Target="https://pl.wikipedia.org/wiki/Maria_Szymanowska" TargetMode="External"/><Relationship Id="rId2" Type="http://schemas.openxmlformats.org/officeDocument/2006/relationships/hyperlink" Target="https://pl.wikipedia.org/wiki/Mazur_(taniec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%C5%9Al%C4%85sk_Cieszy%C5%84ski" TargetMode="External"/><Relationship Id="rId11" Type="http://schemas.openxmlformats.org/officeDocument/2006/relationships/hyperlink" Target="https://pl.wikipedia.org/wiki/Fryderyk_Chopin" TargetMode="External"/><Relationship Id="rId5" Type="http://schemas.openxmlformats.org/officeDocument/2006/relationships/hyperlink" Target="https://pl.wikipedia.org/wiki/1728" TargetMode="External"/><Relationship Id="rId10" Type="http://schemas.openxmlformats.org/officeDocument/2006/relationships/hyperlink" Target="https://pl.wikipedia.org/wiki/J%C3%B3zef_Elsner" TargetMode="External"/><Relationship Id="rId4" Type="http://schemas.openxmlformats.org/officeDocument/2006/relationships/hyperlink" Target="https://pl.wikipedia.org/wiki/Wo%C5%82chw" TargetMode="External"/><Relationship Id="rId9" Type="http://schemas.openxmlformats.org/officeDocument/2006/relationships/hyperlink" Target="https://pl.wikipedia.org/wiki/Jan_Stefan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XVIII_wiek" TargetMode="External"/><Relationship Id="rId2" Type="http://schemas.openxmlformats.org/officeDocument/2006/relationships/hyperlink" Target="https://pl.wikipedia.org/wiki/Chmielow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tudni%C3%B3wka" TargetMode="External"/><Relationship Id="rId2" Type="http://schemas.openxmlformats.org/officeDocument/2006/relationships/hyperlink" Target="https://pl.wikipedia.org/wiki/Bal_(zabawa)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Georg_Philipp_Telemann" TargetMode="External"/><Relationship Id="rId13" Type="http://schemas.openxmlformats.org/officeDocument/2006/relationships/hyperlink" Target="https://pl.wikipedia.org/wiki/Ferenc_Liszt" TargetMode="External"/><Relationship Id="rId18" Type="http://schemas.openxmlformats.org/officeDocument/2006/relationships/hyperlink" Target="https://pl.wikipedia.org/wiki/Aleksandr_Skriabin" TargetMode="External"/><Relationship Id="rId3" Type="http://schemas.openxmlformats.org/officeDocument/2006/relationships/hyperlink" Target="https://pl.wikipedia.org/wiki/Fryderyk_Chopin" TargetMode="External"/><Relationship Id="rId21" Type="http://schemas.openxmlformats.org/officeDocument/2006/relationships/hyperlink" Target="https://pl.wikipedia.org/wiki/Religia" TargetMode="External"/><Relationship Id="rId7" Type="http://schemas.openxmlformats.org/officeDocument/2006/relationships/hyperlink" Target="https://pl.wikipedia.org/wiki/Johann_Sebastian_Bach" TargetMode="External"/><Relationship Id="rId12" Type="http://schemas.openxmlformats.org/officeDocument/2006/relationships/hyperlink" Target="https://pl.wikipedia.org/wiki/Robert_Schumann" TargetMode="External"/><Relationship Id="rId17" Type="http://schemas.openxmlformats.org/officeDocument/2006/relationships/hyperlink" Target="https://pl.wikipedia.org/wiki/Piotr_Czajkowski" TargetMode="External"/><Relationship Id="rId2" Type="http://schemas.openxmlformats.org/officeDocument/2006/relationships/hyperlink" Target="https://pl.wikipedia.org/wiki/Suita" TargetMode="External"/><Relationship Id="rId16" Type="http://schemas.openxmlformats.org/officeDocument/2006/relationships/hyperlink" Target="https://pl.wikipedia.org/wiki/Modest_Musorgski" TargetMode="External"/><Relationship Id="rId20" Type="http://schemas.openxmlformats.org/officeDocument/2006/relationships/hyperlink" Target="https://pl.wikipedia.org/wiki/B%C3%B3g_si%C4%99_rodz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o%C5%BCegnanie_Ojczyzny" TargetMode="External"/><Relationship Id="rId11" Type="http://schemas.openxmlformats.org/officeDocument/2006/relationships/hyperlink" Target="https://pl.wikipedia.org/wiki/Carl_Maria_von_Weber" TargetMode="External"/><Relationship Id="rId5" Type="http://schemas.openxmlformats.org/officeDocument/2006/relationships/hyperlink" Target="https://pl.wikipedia.org/wiki/Micha%C5%82_Kleofas_Ogi%C5%84ski" TargetMode="External"/><Relationship Id="rId15" Type="http://schemas.openxmlformats.org/officeDocument/2006/relationships/hyperlink" Target="https://pl.wikipedia.org/wiki/Mauro_Giuliani" TargetMode="External"/><Relationship Id="rId10" Type="http://schemas.openxmlformats.org/officeDocument/2006/relationships/hyperlink" Target="https://pl.wikipedia.org/wiki/Franz_Schubert" TargetMode="External"/><Relationship Id="rId19" Type="http://schemas.openxmlformats.org/officeDocument/2006/relationships/hyperlink" Target="https://pl.wikipedia.org/wiki/Kol%C4%99da" TargetMode="External"/><Relationship Id="rId4" Type="http://schemas.openxmlformats.org/officeDocument/2006/relationships/hyperlink" Target="https://pl.wikipedia.org/wiki/Stanis%C5%82aw_Moniuszko" TargetMode="External"/><Relationship Id="rId9" Type="http://schemas.openxmlformats.org/officeDocument/2006/relationships/hyperlink" Target="https://pl.wikipedia.org/wiki/Wolfgang_Amadeus_Mozart" TargetMode="External"/><Relationship Id="rId14" Type="http://schemas.openxmlformats.org/officeDocument/2006/relationships/hyperlink" Target="https://pl.wikipedia.org/w/index.php?title=Moritz_Moszkowski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etrum_(muzyka)" TargetMode="External"/><Relationship Id="rId2" Type="http://schemas.openxmlformats.org/officeDocument/2006/relationships/hyperlink" Target="https://pl.wikipedia.org/wiki/Pie%C5%9B%C5%84_dwucz%C4%99%C5%9Bciow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Szesnastka" TargetMode="External"/><Relationship Id="rId5" Type="http://schemas.openxmlformats.org/officeDocument/2006/relationships/hyperlink" Target="https://pl.wikipedia.org/wiki/%C3%93semka_(nuta)" TargetMode="External"/><Relationship Id="rId4" Type="http://schemas.openxmlformats.org/officeDocument/2006/relationships/hyperlink" Target="https://pl.wikipedia.org/wiki/Tempo_(muzyka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.wikipedia.org/wiki/Rytm_(muzyka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l.wikipedia.org/wiki/Rytm_(muzyka)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Polonez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(taniec)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strój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8" y="2095500"/>
            <a:ext cx="2479198" cy="3695700"/>
          </a:xfrm>
        </p:spPr>
      </p:pic>
    </p:spTree>
    <p:extLst>
      <p:ext uri="{BB962C8B-B14F-4D97-AF65-F5344CB8AC3E}">
        <p14:creationId xmlns:p14="http://schemas.microsoft.com/office/powerpoint/2010/main" val="7141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POLSKIE TAŃCE NARODOWE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60" y="2080577"/>
            <a:ext cx="3849156" cy="3584214"/>
          </a:xfrm>
        </p:spPr>
      </p:pic>
    </p:spTree>
    <p:extLst>
      <p:ext uri="{BB962C8B-B14F-4D97-AF65-F5344CB8AC3E}">
        <p14:creationId xmlns:p14="http://schemas.microsoft.com/office/powerpoint/2010/main" val="16851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5258" y="1283672"/>
            <a:ext cx="9528249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Krakowiak (taniec)"/>
              </a:rPr>
              <a:t>Krakowiak</a:t>
            </a: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</a:t>
            </a:r>
            <a:b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żywy, polski taniec ludowy z okolic Krakowa, zaliczany do polskich tańców narodowych, w metrum 2/4 i w charakterystycznym, synkopowanym rytmie.</a:t>
            </a:r>
            <a:b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Nazwa tańca pochodzi z XVIII wieku i odnosiła się do grupy tańców posiadających własne lokalne nazwy: mijany, dreptany, ścigany, </a:t>
            </a:r>
            <a:r>
              <a:rPr kumimoji="0" lang="pl-PL" altLang="pl-PL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skalmierzak</a:t>
            </a: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przebiegany.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5258" y="1946696"/>
            <a:ext cx="9100248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Polonez (taniec)"/>
              </a:rPr>
              <a:t>Polonez</a:t>
            </a:r>
            <a:endParaRPr kumimoji="0" lang="pl-PL" altLang="pl-PL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-[fr. </a:t>
            </a:r>
            <a:r>
              <a:rPr kumimoji="0" lang="pl-PL" altLang="pl-PL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Polonaise</a:t>
            </a: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polski] nazywany pierwotnie</a:t>
            </a:r>
            <a:r>
              <a:rPr kumimoji="0" lang="pl-PL" altLang="pl-PL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chodzonym </a:t>
            </a: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Jest choć jego korzenie tkwią w muzyce ludowej. Cechy: Dostojny, raczej powolny, akcent na </a:t>
            </a:r>
            <a:r>
              <a:rPr kumimoji="0" lang="pl-PL" altLang="pl-PL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raz</a:t>
            </a: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metrum 3/4. tempo umiarkowane i jednostajne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75258" y="2711980"/>
            <a:ext cx="5798062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Mazur (taniec)"/>
              </a:rPr>
              <a:t>Mazur</a:t>
            </a:r>
            <a:r>
              <a:rPr lang="pl-PL" altLang="pl-PL" sz="1050" b="1" dirty="0">
                <a:latin typeface="Arial" panose="020B0604020202020204" pitchFamily="34" charset="0"/>
              </a:rPr>
              <a:t> </a:t>
            </a: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-pochodzi z Mazowsza. Cechy: tempo szybkie, akcentowane podskoki, żywy, "siarczysty".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Metrum 3/4 lub 3/8, dużo rytmów punktowanych, akcenty często na słabych częściach taktów.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5258" y="3359926"/>
            <a:ext cx="726641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 tooltip="Oberek"/>
              </a:rPr>
              <a:t>Oberek</a:t>
            </a: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-zwany też obertasem, najszybszy z tańców narodowych.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Cechy: Bardzo szybki, w drobnych wartościach rytmicznych, wesoły, żywy, metrum 3/8. Akcenty podobne jak w mazurze.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75258" y="4040471"/>
            <a:ext cx="641842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 tooltip="Kujawiak (taniec)"/>
              </a:rPr>
              <a:t>Kujawiak</a:t>
            </a: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-pochodzi z Kujaw. Cechy: Powolny, metrum 3/4. Najwolniejszy z tańców narodowych. Kolebany.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Melodia utrzymana jest najczęściej w tonacji molowej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PRZYGOTOWAŁ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800" dirty="0" smtClean="0">
                <a:solidFill>
                  <a:schemeClr val="tx2">
                    <a:lumMod val="75000"/>
                  </a:schemeClr>
                </a:solidFill>
              </a:rPr>
              <a:t>Konrad Napiwodzki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4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solidFill>
                  <a:schemeClr val="tx2">
                    <a:lumMod val="50000"/>
                  </a:schemeClr>
                </a:solidFill>
              </a:rPr>
              <a:t>HISTORIA</a:t>
            </a:r>
            <a:endParaRPr lang="pl-PL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Polonez jest obok 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2" tooltip="Mazur (taniec)"/>
              </a:rPr>
              <a:t>mazura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i 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 tooltip="Krakowiak (taniec)"/>
              </a:rPr>
              <a:t>krakowiaka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najstarszym polskim tańcem. Istnieje przekonanie wśród znawców tańca, iż wywodzi się on z czasów przedchrześcijańskich i nie miał na początku związku z muzyką, a jedynie z odprawianiem rytuału egzorcyzmowania mieszkań przez </a:t>
            </a:r>
            <a:r>
              <a:rPr lang="pl-PL" dirty="0" err="1">
                <a:solidFill>
                  <a:schemeClr val="accent2">
                    <a:lumMod val="20000"/>
                    <a:lumOff val="80000"/>
                  </a:schemeClr>
                </a:solidFill>
                <a:hlinkClick r:id="rId4" tooltip="Wołchw"/>
              </a:rPr>
              <a:t>wołchwów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poprzez </a:t>
            </a:r>
            <a:r>
              <a:rPr lang="pl-PL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obchodzanie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go przy specyficznym ("polonezowym") rytmizowaniu. Istnieje tutaj związek i możliwie jest to przekonanie wiarygodne. Jednym z dowodów jest pierwsza jego nazwa - chodzony. Najstarszy zbiór polonezów pochodzi jednak z 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5" tooltip="1728"/>
              </a:rPr>
              <a:t>1728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roku (co nie wyklucza istnienia wcześniejszych). Polonezowo-oberkowe rytmy dostrzeżono w pieśniach średniowiecznych i renesansowych 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6" tooltip="Śląsk Cieszyński"/>
              </a:rPr>
              <a:t>Śląska Cieszyńskiego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Jego rytmika wedle romantycznych wizji wyłoniła się z antycznej rytmiki greckiej, co w istocie ma swój sens. Charakter Poloneza jest przez to dostojny, "nadziemski" i mistyczny. Nazywa się go tańcem elegijnym i heroicznym (epopeicznym). Wielką tajemnicą pozostaje polonez 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7" tooltip="Johann Sebastian Bach"/>
              </a:rPr>
              <a:t>Bacha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który prawdopodobnie nie był w Polsce, a zdołał wpisać rytm poloneza w utwór charakterystycznie 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8" tooltip="Menuet"/>
              </a:rPr>
              <a:t>menuetowy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Późniejsze Polonezy to Polonez z </a:t>
            </a:r>
            <a:r>
              <a:rPr lang="pl-PL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Krakowiaków i Górali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9" tooltip="Jan Stefani"/>
              </a:rPr>
              <a:t>Jana Stefaniego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Polonez począł ujawniać się manifestacyjnie w Polskiej kulturze właśnie po upadku Rzeczypospolitej. Polonezy są ważnym elementem twórczości 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10" tooltip="Józef Elsner"/>
              </a:rPr>
              <a:t>Józefa Elsnera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Jest to element niezwykle ważny - zainspiruje 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11" tooltip="Fryderyk Chopin"/>
              </a:rPr>
              <a:t>Chopina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Jedna z pierwszych polskich kompozytorek - 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12" tooltip="Maria Szymanowska"/>
              </a:rPr>
              <a:t>Maria Szymanowska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również zainspirowana polonezami Elsnera będzie komponować polonezowe utwory. I oczywiście 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13" tooltip="Karol Kurpiński"/>
              </a:rPr>
              <a:t>Karol Kurpiński</a:t>
            </a:r>
            <a:r>
              <a:rPr lang="pl-P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który choć nadużywał fraz Mozarta i innych klasyków wiedeńskich w swoich operach umieścił również rytmy Poloneza</a:t>
            </a:r>
            <a:r>
              <a:rPr lang="pl-PL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pl-PL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Nazwa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 zależności od regionu, polonez znany był pod różnymi nazwami: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taniec polski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chodzony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pieszy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l-PL" i="1" dirty="0" err="1">
                <a:solidFill>
                  <a:schemeClr val="accent1">
                    <a:lumMod val="75000"/>
                  </a:schemeClr>
                </a:solidFill>
              </a:rPr>
              <a:t>łażony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wolny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powolny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okrągły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starodawny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staroświecki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  <a:hlinkClick r:id="rId2" tooltip="Chmielowy"/>
              </a:rPr>
              <a:t>chmielowy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gęsi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wielki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Istnieje opinia, że nazwa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polonez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pojawiła się dopiero w latach trzydziestych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hlinkClick r:id="rId3" tooltip="XVIII wiek"/>
              </a:rPr>
              <a:t>XVIII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wieku, jako spolszczenie francuskiego </a:t>
            </a:r>
            <a:r>
              <a:rPr lang="pl-PL" i="1" dirty="0" err="1">
                <a:solidFill>
                  <a:schemeClr val="accent1">
                    <a:lumMod val="75000"/>
                  </a:schemeClr>
                </a:solidFill>
              </a:rPr>
              <a:t>polonaise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; francuskie à la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polonaise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czy włoskie alla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polacca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oznaczają "w charakterze poloneza".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1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GENEZA TAŃCA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Pierwowzorem poloneza był taniec pieszy pochodzenia ludowego, tańczony najpierw wśród ludu, znany w swym pierwowzorze - </a:t>
            </a:r>
            <a:r>
              <a:rPr lang="pl-PL" i="1" dirty="0">
                <a:solidFill>
                  <a:schemeClr val="accent2">
                    <a:lumMod val="50000"/>
                  </a:schemeClr>
                </a:solidFill>
              </a:rPr>
              <a:t>chmielowym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z drugiej połowy XVI i początku XVII wieku, z czasem przyjął się na dworach magnackich. Na dworach królów polskich polonez stanowił element ceremoniału dworskiego, będąc paradą szlachty przed monarchą. Tańczony był na rozpoczęcie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hlinkClick r:id="rId2" tooltip="Bal (zabawa)"/>
              </a:rPr>
              <a:t>balów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, również obecnie inauguruje niektóre imprezy, dla podkreślenia ich uroczystego charakteru (np.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hlinkClick r:id="rId3" tooltip="Studniówka"/>
              </a:rPr>
              <a:t>studniówki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779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Polonez w muzyce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>
                <a:solidFill>
                  <a:srgbClr val="7030A0"/>
                </a:solidFill>
              </a:rPr>
              <a:t>W formie stylizowanej polonez jako styl muzyczny pojawił się już w </a:t>
            </a:r>
            <a:r>
              <a:rPr lang="pl-PL" dirty="0">
                <a:solidFill>
                  <a:srgbClr val="7030A0"/>
                </a:solidFill>
                <a:hlinkClick r:id="rId2" tooltip="Suita"/>
              </a:rPr>
              <a:t>suicie</a:t>
            </a:r>
            <a:r>
              <a:rPr lang="pl-PL" dirty="0">
                <a:solidFill>
                  <a:srgbClr val="7030A0"/>
                </a:solidFill>
              </a:rPr>
              <a:t> barokowej, a wielu późniejszych kompozytorów sięgało po ten temat. Najbardziej znane w świecie polonezy komponował </a:t>
            </a:r>
            <a:r>
              <a:rPr lang="pl-PL" dirty="0">
                <a:solidFill>
                  <a:srgbClr val="7030A0"/>
                </a:solidFill>
                <a:hlinkClick r:id="rId3" tooltip="Fryderyk Chopin"/>
              </a:rPr>
              <a:t>Fryderyk Chopin</a:t>
            </a:r>
            <a:r>
              <a:rPr lang="pl-PL" dirty="0">
                <a:solidFill>
                  <a:srgbClr val="7030A0"/>
                </a:solidFill>
              </a:rPr>
              <a:t>, który uczynił z nich arcydzieła muzyki poważnej, czego przykładem jest Polonez As-dur, często kojarzony z Polską. W swoim dorobku polonezy mają także </a:t>
            </a:r>
            <a:r>
              <a:rPr lang="pl-PL" dirty="0">
                <a:solidFill>
                  <a:srgbClr val="7030A0"/>
                </a:solidFill>
                <a:hlinkClick r:id="rId4" tooltip="Stanisław Moniuszko"/>
              </a:rPr>
              <a:t>Stanisław Moniuszko</a:t>
            </a:r>
            <a:r>
              <a:rPr lang="pl-PL" dirty="0">
                <a:solidFill>
                  <a:srgbClr val="7030A0"/>
                </a:solidFill>
              </a:rPr>
              <a:t> oraz </a:t>
            </a:r>
            <a:r>
              <a:rPr lang="pl-PL" dirty="0">
                <a:solidFill>
                  <a:srgbClr val="7030A0"/>
                </a:solidFill>
                <a:hlinkClick r:id="rId5" tooltip="Michał Kleofas Ogiński"/>
              </a:rPr>
              <a:t>Michał Kleofas Ogiński</a:t>
            </a:r>
            <a:r>
              <a:rPr lang="pl-PL" dirty="0">
                <a:solidFill>
                  <a:srgbClr val="7030A0"/>
                </a:solidFill>
              </a:rPr>
              <a:t> - </a:t>
            </a:r>
            <a:r>
              <a:rPr lang="pl-PL" dirty="0">
                <a:solidFill>
                  <a:srgbClr val="7030A0"/>
                </a:solidFill>
                <a:hlinkClick r:id="rId6" tooltip="Pożegnanie Ojczyzny"/>
              </a:rPr>
              <a:t>Pożegnanie Ojczyzny</a:t>
            </a:r>
            <a:r>
              <a:rPr lang="pl-PL" dirty="0">
                <a:solidFill>
                  <a:srgbClr val="7030A0"/>
                </a:solidFill>
              </a:rPr>
              <a:t>. Również wielu zagranicznych kompozytorów takich jak </a:t>
            </a:r>
            <a:r>
              <a:rPr lang="pl-PL" dirty="0">
                <a:solidFill>
                  <a:srgbClr val="7030A0"/>
                </a:solidFill>
                <a:hlinkClick r:id="rId7" tooltip="Johann Sebastian Bach"/>
              </a:rPr>
              <a:t>Johann Sebastian Bach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dirty="0">
                <a:solidFill>
                  <a:srgbClr val="7030A0"/>
                </a:solidFill>
                <a:hlinkClick r:id="rId8" tooltip="Georg Philipp Telemann"/>
              </a:rPr>
              <a:t>Georg Philipp Telemann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dirty="0">
                <a:solidFill>
                  <a:srgbClr val="7030A0"/>
                </a:solidFill>
                <a:hlinkClick r:id="rId9" tooltip="Wolfgang Amadeus Mozart"/>
              </a:rPr>
              <a:t>Wolfgang </a:t>
            </a:r>
            <a:r>
              <a:rPr lang="pl-PL" dirty="0" err="1">
                <a:solidFill>
                  <a:srgbClr val="7030A0"/>
                </a:solidFill>
                <a:hlinkClick r:id="rId9" tooltip="Wolfgang Amadeus Mozart"/>
              </a:rPr>
              <a:t>Amadeus</a:t>
            </a:r>
            <a:r>
              <a:rPr lang="pl-PL" dirty="0">
                <a:solidFill>
                  <a:srgbClr val="7030A0"/>
                </a:solidFill>
                <a:hlinkClick r:id="rId9" tooltip="Wolfgang Amadeus Mozart"/>
              </a:rPr>
              <a:t> Mozart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dirty="0">
                <a:solidFill>
                  <a:srgbClr val="7030A0"/>
                </a:solidFill>
                <a:hlinkClick r:id="rId10" tooltip="Franz Schubert"/>
              </a:rPr>
              <a:t>Franz Schubert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dirty="0">
                <a:solidFill>
                  <a:srgbClr val="7030A0"/>
                </a:solidFill>
                <a:hlinkClick r:id="rId11" tooltip="Carl Maria von Weber"/>
              </a:rPr>
              <a:t>Carl Maria von Weber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dirty="0">
                <a:solidFill>
                  <a:srgbClr val="7030A0"/>
                </a:solidFill>
                <a:hlinkClick r:id="rId12" tooltip="Robert Schumann"/>
              </a:rPr>
              <a:t>Robert Schumann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dirty="0">
                <a:solidFill>
                  <a:srgbClr val="7030A0"/>
                </a:solidFill>
                <a:hlinkClick r:id="rId13" tooltip="Ferenc Liszt"/>
              </a:rPr>
              <a:t>Ferenc Liszt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dirty="0">
                <a:solidFill>
                  <a:srgbClr val="7030A0"/>
                </a:solidFill>
                <a:hlinkClick r:id="rId14" tooltip="Moritz Moszkowski (strona nie istnieje)"/>
              </a:rPr>
              <a:t>Moritz Moszkowski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dirty="0">
                <a:solidFill>
                  <a:srgbClr val="7030A0"/>
                </a:solidFill>
                <a:hlinkClick r:id="rId15" tooltip="Mauro Giuliani"/>
              </a:rPr>
              <a:t>Mauro Giuliani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dirty="0">
                <a:solidFill>
                  <a:srgbClr val="7030A0"/>
                </a:solidFill>
                <a:hlinkClick r:id="rId16" tooltip="Modest Musorgski"/>
              </a:rPr>
              <a:t>Modest Musorgski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dirty="0">
                <a:solidFill>
                  <a:srgbClr val="7030A0"/>
                </a:solidFill>
                <a:hlinkClick r:id="rId17" tooltip="Piotr Czajkowski"/>
              </a:rPr>
              <a:t>Piotr Czajkowski</a:t>
            </a:r>
            <a:r>
              <a:rPr lang="pl-PL" dirty="0">
                <a:solidFill>
                  <a:srgbClr val="7030A0"/>
                </a:solidFill>
              </a:rPr>
              <a:t> i </a:t>
            </a:r>
            <a:r>
              <a:rPr lang="pl-PL" dirty="0" err="1">
                <a:solidFill>
                  <a:srgbClr val="7030A0"/>
                </a:solidFill>
                <a:hlinkClick r:id="rId18" tooltip="Aleksandr Skriabin"/>
              </a:rPr>
              <a:t>Aleksandr</a:t>
            </a:r>
            <a:r>
              <a:rPr lang="pl-PL" dirty="0">
                <a:solidFill>
                  <a:srgbClr val="7030A0"/>
                </a:solidFill>
                <a:hlinkClick r:id="rId18" tooltip="Aleksandr Skriabin"/>
              </a:rPr>
              <a:t> Skriabin</a:t>
            </a:r>
            <a:r>
              <a:rPr lang="pl-PL" dirty="0">
                <a:solidFill>
                  <a:srgbClr val="7030A0"/>
                </a:solidFill>
              </a:rPr>
              <a:t> komponowało polonezy jako osobne utwory muzyczne bądź umieszczały go jako ich część.</a:t>
            </a:r>
          </a:p>
          <a:p>
            <a:r>
              <a:rPr lang="pl-PL" dirty="0">
                <a:solidFill>
                  <a:srgbClr val="7030A0"/>
                </a:solidFill>
              </a:rPr>
              <a:t>Polonez zachował się w </a:t>
            </a:r>
            <a:r>
              <a:rPr lang="pl-PL" dirty="0">
                <a:solidFill>
                  <a:srgbClr val="7030A0"/>
                </a:solidFill>
                <a:hlinkClick r:id="rId19" tooltip="Kolęda"/>
              </a:rPr>
              <a:t>kolędach</a:t>
            </a:r>
            <a:r>
              <a:rPr lang="pl-PL" dirty="0">
                <a:solidFill>
                  <a:srgbClr val="7030A0"/>
                </a:solidFill>
              </a:rPr>
              <a:t>: </a:t>
            </a:r>
            <a:r>
              <a:rPr lang="pl-PL" i="1" dirty="0">
                <a:solidFill>
                  <a:srgbClr val="7030A0"/>
                </a:solidFill>
              </a:rPr>
              <a:t>W żłobie leży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i="1" dirty="0">
                <a:solidFill>
                  <a:srgbClr val="7030A0"/>
                </a:solidFill>
              </a:rPr>
              <a:t>Dzisiaj w Betlejem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i="1" dirty="0">
                <a:solidFill>
                  <a:srgbClr val="7030A0"/>
                </a:solidFill>
                <a:hlinkClick r:id="rId20" tooltip="Bóg się rodzi"/>
              </a:rPr>
              <a:t>Bóg się rodzi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i="1" dirty="0">
                <a:solidFill>
                  <a:srgbClr val="7030A0"/>
                </a:solidFill>
              </a:rPr>
              <a:t>Serca ludzkie się radują</a:t>
            </a:r>
            <a:r>
              <a:rPr lang="pl-PL" dirty="0">
                <a:solidFill>
                  <a:srgbClr val="7030A0"/>
                </a:solidFill>
              </a:rPr>
              <a:t> czy niemieckiej kolędzie </a:t>
            </a:r>
            <a:r>
              <a:rPr lang="pl-PL" i="1" dirty="0">
                <a:solidFill>
                  <a:srgbClr val="7030A0"/>
                </a:solidFill>
              </a:rPr>
              <a:t>O </a:t>
            </a:r>
            <a:r>
              <a:rPr lang="pl-PL" i="1" dirty="0" err="1">
                <a:solidFill>
                  <a:srgbClr val="7030A0"/>
                </a:solidFill>
              </a:rPr>
              <a:t>Tannenbaum</a:t>
            </a:r>
            <a:r>
              <a:rPr lang="pl-PL" dirty="0">
                <a:solidFill>
                  <a:srgbClr val="7030A0"/>
                </a:solidFill>
              </a:rPr>
              <a:t>. Wśród muzykologów spotyka się opinie, że dopiero w XVIII ułożono teksty </a:t>
            </a:r>
            <a:r>
              <a:rPr lang="pl-PL" dirty="0">
                <a:solidFill>
                  <a:srgbClr val="7030A0"/>
                </a:solidFill>
                <a:hlinkClick r:id="rId21" tooltip="Religia"/>
              </a:rPr>
              <a:t>religijne</a:t>
            </a:r>
            <a:r>
              <a:rPr lang="pl-PL" dirty="0">
                <a:solidFill>
                  <a:srgbClr val="7030A0"/>
                </a:solidFill>
              </a:rPr>
              <a:t> do wcześniej znanych melodii tanecznych.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739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Struktura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Polonez jest tańcem uroczystym, w którym gracji ruchów towarzyszą dostojne kroki. Zwykle w formie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  <a:hlinkClick r:id="rId2" tooltip="Pieśń dwuczęściowa"/>
              </a:rPr>
              <a:t>pieśni dwuczęściowej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  <a:hlinkClick r:id="rId3" tooltip="Metrum (muzyka)"/>
              </a:rPr>
              <a:t>Metrum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 3/4,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  <a:hlinkClick r:id="rId4" tooltip="Tempo (muzyka)"/>
              </a:rPr>
              <a:t>tempo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 umiarkowane, raczej powolne. Charakterystyczny dla poloneza jest powtarzający się schemat rytmiczny,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  <a:hlinkClick r:id="rId5" tooltip="Ósemka (nuta)"/>
              </a:rPr>
              <a:t>ósemkowy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, z dwoma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  <a:hlinkClick r:id="rId6" tooltip="Szesnastka"/>
              </a:rPr>
              <a:t>szesnastkami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 na "i" pierwszej miary.</a:t>
            </a:r>
          </a:p>
        </p:txBody>
      </p:sp>
    </p:spTree>
    <p:extLst>
      <p:ext uri="{BB962C8B-B14F-4D97-AF65-F5344CB8AC3E}">
        <p14:creationId xmlns:p14="http://schemas.microsoft.com/office/powerpoint/2010/main" val="18443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Typowy </a:t>
            </a:r>
            <a:r>
              <a:rPr lang="pl-PL" dirty="0">
                <a:hlinkClick r:id="rId2" tooltip="Rytm (muzyka)"/>
              </a:rPr>
              <a:t>rytm</a:t>
            </a:r>
            <a:r>
              <a:rPr lang="pl-PL" dirty="0"/>
              <a:t> poloneza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58" y="3122140"/>
            <a:ext cx="6177606" cy="1029601"/>
          </a:xfrm>
        </p:spPr>
      </p:pic>
    </p:spTree>
    <p:extLst>
      <p:ext uri="{BB962C8B-B14F-4D97-AF65-F5344CB8AC3E}">
        <p14:creationId xmlns:p14="http://schemas.microsoft.com/office/powerpoint/2010/main" val="19360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Typowy </a:t>
            </a:r>
            <a:r>
              <a:rPr lang="pl-PL" dirty="0">
                <a:hlinkClick r:id="rId2" tooltip="Rytm (muzyka)"/>
              </a:rPr>
              <a:t>rytm</a:t>
            </a:r>
            <a:r>
              <a:rPr lang="pl-PL" dirty="0"/>
              <a:t> zakończenia poloneza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1" y="3056238"/>
            <a:ext cx="5320273" cy="1355163"/>
          </a:xfrm>
        </p:spPr>
      </p:pic>
    </p:spTree>
    <p:extLst>
      <p:ext uri="{BB962C8B-B14F-4D97-AF65-F5344CB8AC3E}">
        <p14:creationId xmlns:p14="http://schemas.microsoft.com/office/powerpoint/2010/main" val="178129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STROJE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Stroje szlacheckie lub z okresu Księstw Warszawskiego </a:t>
            </a:r>
            <a:br>
              <a:rPr lang="pl-PL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Mężczyzna: żupan (długa suknia, koszula zapinana na wiele malutkich guziczków), hajdawery (szerokie płócienne spodnie wiązane w pasie sznurem), buty skórzane przypominając dzisiejsze kozaki, ew. kontusz zapinany na ozdobne guziki, pas jedwabny  przetykany złotek i srebrem ozdobiony frędzlami, czapka (np. konfederatka z czaplimi piórami)  i szabla np. karabela</a:t>
            </a:r>
            <a:br>
              <a:rPr lang="pl-PL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Kobieta : Kołpaczek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(czapka na głowę z futrzanym otokiem), kontusik (płaszczyk podobny do męskiego kontusza z futrzanymi obszyciami rękawów , suknia z koszulą i dopasowanym stanikiem, trzewiki (najczęściej czerwone) </a:t>
            </a:r>
          </a:p>
        </p:txBody>
      </p:sp>
    </p:spTree>
    <p:extLst>
      <p:ext uri="{BB962C8B-B14F-4D97-AF65-F5344CB8AC3E}">
        <p14:creationId xmlns:p14="http://schemas.microsoft.com/office/powerpoint/2010/main" val="11889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91</TotalTime>
  <Words>774</Words>
  <Application>Microsoft Office PowerPoint</Application>
  <PresentationFormat>Panoramiczny</PresentationFormat>
  <Paragraphs>32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Polonez</vt:lpstr>
      <vt:lpstr>HISTORIA</vt:lpstr>
      <vt:lpstr>Nazwa</vt:lpstr>
      <vt:lpstr>GENEZA TAŃCA</vt:lpstr>
      <vt:lpstr>Polonez w muzyce</vt:lpstr>
      <vt:lpstr>Struktura</vt:lpstr>
      <vt:lpstr>Typowy rytm poloneza</vt:lpstr>
      <vt:lpstr>Typowy rytm zakończenia poloneza</vt:lpstr>
      <vt:lpstr>STROJE</vt:lpstr>
      <vt:lpstr>strój</vt:lpstr>
      <vt:lpstr>POLSKIE TAŃCE NARODOWE</vt:lpstr>
      <vt:lpstr>Krakowiak–  żywy, polski taniec ludowy z okolic Krakowa, zaliczany do polskich tańców narodowych, w metrum 2/4 i w charakterystycznym, synkopowanym rytmie.  Nazwa tańca pochodzi z XVIII wieku i odnosiła się do grupy tańców posiadających własne lokalne nazwy: mijany, dreptany, ścigany, skalmierzak, przebiegany. </vt:lpstr>
      <vt:lpstr>PRZYGOTOWAŁ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Krajobrazy Polski</dc:title>
  <dc:creator>Uczen</dc:creator>
  <cp:lastModifiedBy>Krzysztof Pisarski</cp:lastModifiedBy>
  <cp:revision>11</cp:revision>
  <dcterms:created xsi:type="dcterms:W3CDTF">2014-12-02T11:25:06Z</dcterms:created>
  <dcterms:modified xsi:type="dcterms:W3CDTF">2015-12-15T10:02:01Z</dcterms:modified>
</cp:coreProperties>
</file>